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1" r:id="rId3"/>
    <p:sldId id="257" r:id="rId4"/>
    <p:sldId id="264" r:id="rId5"/>
    <p:sldId id="290" r:id="rId6"/>
    <p:sldId id="291" r:id="rId7"/>
    <p:sldId id="267" r:id="rId8"/>
    <p:sldId id="289" r:id="rId9"/>
    <p:sldId id="262" r:id="rId10"/>
    <p:sldId id="293" r:id="rId11"/>
    <p:sldId id="295" r:id="rId12"/>
    <p:sldId id="292" r:id="rId13"/>
    <p:sldId id="270" r:id="rId14"/>
    <p:sldId id="296" r:id="rId15"/>
    <p:sldId id="268" r:id="rId16"/>
    <p:sldId id="300" r:id="rId17"/>
    <p:sldId id="301" r:id="rId18"/>
    <p:sldId id="297" r:id="rId19"/>
    <p:sldId id="271" r:id="rId20"/>
    <p:sldId id="302" r:id="rId21"/>
    <p:sldId id="303" r:id="rId22"/>
    <p:sldId id="304" r:id="rId23"/>
    <p:sldId id="305" r:id="rId24"/>
    <p:sldId id="308" r:id="rId25"/>
    <p:sldId id="307" r:id="rId26"/>
    <p:sldId id="309" r:id="rId2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3EF"/>
    <a:srgbClr val="1A5289"/>
    <a:srgbClr val="F5E3CF"/>
    <a:srgbClr val="52F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AF9E7-19CE-A648-B477-C4AFE820E1F9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7C0ED-8847-514B-8AEA-42FABF66186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8112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CD6FC-FEAE-CCAD-A432-735365179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F831CB-8911-633F-3966-779E315AA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BB3EA8-7C95-786C-E882-E15F510E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659D4-8317-B12A-C2CB-697FBF8BA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1801D1-BCA5-A646-0E62-6B430D09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5227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2611C-B097-2839-9D09-CEBC5D75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887F33-5BEA-3F9E-D4C8-D74563B4E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B393D5-A004-DA48-FDF0-59DC4A15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A604C3-D7DB-BD2F-874B-3FA1C049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BDE1C5-CC8D-522C-E844-6F8F65184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8035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7FE3C0-025A-1521-813F-2779F21AA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E7C392-FFA3-1718-9868-B55C16205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A5FEB-7547-21E2-19AC-979ED704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A14191-26BB-B240-34C6-3A5DB972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DEEA87-EC62-540B-12AE-9F954E85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646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DDA45-6FE0-DF89-E18F-E003348C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EC8E64-F9DC-E35E-3132-0D07B420C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2C5B63-443D-3564-10D6-94634A8A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EB86F2-401B-42B0-FCB5-6754E0F72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005B1C-D302-90A2-7B75-0C8B2446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281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6A58-5C06-C30A-FF63-0F309ABE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32D92A-FD0A-3F8E-3C14-11BDF9B40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679EA-1805-B1C0-B3A8-177049FA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5B7A6-3CBE-A6FE-9EC0-CD6ED65F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3B569A-12A8-6EBE-8D66-714B2FC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55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B0111-D3F4-6409-E8A2-7E1175DA8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1B76EC-906D-A467-6BAF-410519A05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A358C9-133E-B6AB-8DF3-4C2371D93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A92A7F-FCBA-A0E2-73B0-08211B8F7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65EF9A-5EBD-36A2-0CBD-A65F9502D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F0B7D7-E3B4-8953-AE56-5C5CEE5E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623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51079-24FD-7471-2CFA-05779A5C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9A48F5-B00F-5D7E-632B-EC6A3DB78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A866A0-DFBA-C624-445D-8A8316928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7F251D-4C75-4432-DA5B-3AEC6BA59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2201CA-7190-93C9-0F09-C735A47315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E87A8F-3B84-7654-9F04-904175661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9E83D6-AEE4-202C-1ABD-45EDC47BE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F5704D-C1E0-6844-A3A7-C8DF715A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263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B25DB-9C63-3372-F19B-DCAB4652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13E2A9-BC17-6174-55DA-FE0FED65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FE6C73-C596-9651-1114-A30959C4D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0A081A-6543-249E-C06B-9E38999F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596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77B60-DFF4-BD05-CA04-E1AA61E2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1CB4CB-214A-BA94-A1FF-9A2EC7381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9A0B90-A76C-11F5-8B39-040076F2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912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8576B-6E8A-9D05-C14E-DF9FBA1E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8E9BE-D352-AC27-C548-558133C5E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6F92FA-0017-55F1-557F-920772466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57A0C-F66F-3BDB-5CC0-6E5DCAABE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A46668-2667-AA40-D426-04B2BEDF1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B5DC60-93B1-8AF0-ACE0-B0CA1F4A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6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00C21-B2A7-5639-CC4C-908CACA10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F61E27-E3E3-9E9D-44B0-BB4384154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55B225-41F3-4BEC-8702-FE5B28765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2801D-D4A1-1AF4-68F1-18D2EFD9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B9E23E-1467-9CEB-65C1-2BE26CD4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3B7291-6C92-2766-6D67-2BB34DE7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567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2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B881F0-CE95-88D1-0D75-8D539940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79E46-F791-B731-BF8D-71FB63D64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490A8-FD7A-FFBB-BB7C-DD1A0F224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638E7-8D61-EB43-B344-131D88868B82}" type="datetimeFigureOut">
              <a:rPr kumimoji="1" lang="ko-Kore-KR" altLang="en-US" smtClean="0"/>
              <a:t>2022. 6. 13.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F636B7-AC40-080E-FAFD-62B729127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FAA285-BD69-82A7-D13A-49BDD6F02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815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9D1D0-6D88-DF47-5BA7-D7466FB2B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1693"/>
            <a:ext cx="9144000" cy="1100137"/>
          </a:xfrm>
          <a:noFill/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고고학 자료 통계분석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D91D5-1DFC-C02C-39E6-C2D68C7DB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3319"/>
            <a:ext cx="9144000" cy="458599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Week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4</a:t>
            </a:r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 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</a:t>
            </a:r>
            <a:r>
              <a:rPr kumimoji="1" lang="ko-KR" altLang="en-US" sz="32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전처리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442E908-5182-CA11-054D-E85549B2422D}"/>
              </a:ext>
            </a:extLst>
          </p:cNvPr>
          <p:cNvCxnSpPr>
            <a:cxnSpLocks/>
          </p:cNvCxnSpPr>
          <p:nvPr/>
        </p:nvCxnSpPr>
        <p:spPr>
          <a:xfrm>
            <a:off x="2817019" y="3386141"/>
            <a:ext cx="655796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7AAED5B7-2D37-3470-47D7-722C8CB7504F}"/>
              </a:ext>
            </a:extLst>
          </p:cNvPr>
          <p:cNvSpPr txBox="1">
            <a:spLocks/>
          </p:cNvSpPr>
          <p:nvPr/>
        </p:nvSpPr>
        <p:spPr>
          <a:xfrm>
            <a:off x="2338387" y="45156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숭실대학교 사학과 석사과정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학기</a:t>
            </a:r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algn="r"/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주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찬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혁</a:t>
            </a:r>
          </a:p>
        </p:txBody>
      </p:sp>
    </p:spTree>
    <p:extLst>
      <p:ext uri="{BB962C8B-B14F-4D97-AF65-F5344CB8AC3E}">
        <p14:creationId xmlns:p14="http://schemas.microsoft.com/office/powerpoint/2010/main" val="251249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Excel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파일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.CSV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변환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에서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형식으로 불러옴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58D268-3AB6-C7CA-6D3B-E6496D5C6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47" y="2278288"/>
            <a:ext cx="7292200" cy="4579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A1A7C3-D274-94A0-1193-49A3375217A7}"/>
              </a:ext>
            </a:extLst>
          </p:cNvPr>
          <p:cNvSpPr txBox="1"/>
          <p:nvPr/>
        </p:nvSpPr>
        <p:spPr>
          <a:xfrm>
            <a:off x="7793347" y="3087975"/>
            <a:ext cx="41538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김범철</a:t>
            </a:r>
            <a:r>
              <a:rPr kumimoji="1" lang="ko-KR" altLang="en-US" sz="28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8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2009</a:t>
            </a:r>
          </a:p>
          <a:p>
            <a:r>
              <a:rPr kumimoji="1" lang="en-US" altLang="ko-KR" sz="28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8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sz="28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송국리형토기</a:t>
            </a:r>
            <a:r>
              <a:rPr kumimoji="1" lang="ko-KR" altLang="en-US" sz="28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완형 계측치</a:t>
            </a:r>
            <a:endParaRPr kumimoji="1" lang="ko-Kore-KR" altLang="en-US" sz="28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343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Excel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파일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.CSV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변환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에서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형식으로 불러옴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8FD4D-EEED-77B8-3876-94D7091483FD}"/>
              </a:ext>
            </a:extLst>
          </p:cNvPr>
          <p:cNvSpPr txBox="1"/>
          <p:nvPr/>
        </p:nvSpPr>
        <p:spPr>
          <a:xfrm>
            <a:off x="838199" y="2849622"/>
            <a:ext cx="1101902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latin typeface="+mj-ea"/>
                <a:ea typeface="+mj-ea"/>
              </a:rPr>
              <a:t>*</a:t>
            </a:r>
            <a:r>
              <a:rPr kumimoji="1" lang="en-US" altLang="ko-Kore-KR" sz="2400" b="1" dirty="0">
                <a:latin typeface="+mj-ea"/>
                <a:ea typeface="+mj-ea"/>
              </a:rPr>
              <a:t>Excel</a:t>
            </a:r>
            <a:endParaRPr kumimoji="1" lang="en-US" altLang="ko-KR" sz="2400" b="1" dirty="0">
              <a:latin typeface="+mj-ea"/>
              <a:ea typeface="+mj-ea"/>
            </a:endParaRP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R" sz="2400" b="1" dirty="0">
                <a:latin typeface="+mj-ea"/>
                <a:ea typeface="+mj-ea"/>
              </a:rPr>
              <a:t>-</a:t>
            </a:r>
            <a:r>
              <a:rPr kumimoji="1" lang="ko-KR" altLang="en-US" sz="2400" b="1" dirty="0">
                <a:latin typeface="+mj-ea"/>
                <a:ea typeface="+mj-ea"/>
              </a:rPr>
              <a:t> 파일 </a:t>
            </a:r>
            <a:r>
              <a:rPr kumimoji="1" lang="en-US" altLang="ko-KR" sz="2400" b="1" dirty="0">
                <a:latin typeface="+mj-ea"/>
                <a:ea typeface="+mj-ea"/>
              </a:rPr>
              <a:t>-&gt;</a:t>
            </a:r>
            <a:r>
              <a:rPr kumimoji="1" lang="ko-KR" altLang="en-US" sz="2400" b="1" dirty="0">
                <a:latin typeface="+mj-ea"/>
                <a:ea typeface="+mj-ea"/>
              </a:rPr>
              <a:t> 다른 이름으로 저장</a:t>
            </a:r>
            <a:r>
              <a:rPr kumimoji="1" lang="en-US" altLang="ko-KR" sz="2400" b="1" dirty="0">
                <a:latin typeface="+mj-ea"/>
                <a:ea typeface="+mj-ea"/>
              </a:rPr>
              <a:t>…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-&gt;</a:t>
            </a:r>
            <a:r>
              <a:rPr kumimoji="1" lang="ko-KR" altLang="en-US" sz="2400" b="1" dirty="0">
                <a:latin typeface="+mj-ea"/>
                <a:ea typeface="+mj-ea"/>
              </a:rPr>
              <a:t> 파일 형식에서 </a:t>
            </a:r>
            <a:r>
              <a:rPr kumimoji="1" lang="en-US" altLang="ko-KR" sz="2400" b="1" dirty="0">
                <a:latin typeface="+mj-ea"/>
                <a:ea typeface="+mj-ea"/>
              </a:rPr>
              <a:t>.csv</a:t>
            </a:r>
            <a:r>
              <a:rPr kumimoji="1" lang="ko-KR" altLang="en-US" sz="2400" b="1" dirty="0">
                <a:latin typeface="+mj-ea"/>
                <a:ea typeface="+mj-ea"/>
              </a:rPr>
              <a:t> 선택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40341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</a:t>
            </a:r>
            <a:r>
              <a:rPr kumimoji="1" lang="en-US" altLang="ko-KR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B10FC5-14BE-43E9-19ED-6092FDD55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987" y="2522278"/>
            <a:ext cx="6352954" cy="3970597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3B27930-A675-B8BE-18D4-F1942EC49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Excel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파일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.CSV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변환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에서 </a:t>
            </a:r>
            <a:r>
              <a:rPr kumimoji="1" lang="en-US" altLang="ko-KR" dirty="0" err="1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형식으로 불러옴</a:t>
            </a:r>
            <a:endParaRPr kumimoji="1" lang="en-US" altLang="ko-KR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6952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불러오기 및 요약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(read, head)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5557CBF-6ABD-C36B-6541-2D7F71FD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42" y="1392866"/>
            <a:ext cx="4858568" cy="534253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5C598F4-8262-4B3E-077B-42FC6CFFE72F}"/>
              </a:ext>
            </a:extLst>
          </p:cNvPr>
          <p:cNvSpPr txBox="1"/>
          <p:nvPr/>
        </p:nvSpPr>
        <p:spPr>
          <a:xfrm>
            <a:off x="444795" y="1690688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ore-KR" sz="2400" b="1" dirty="0">
                <a:latin typeface="+mj-ea"/>
                <a:ea typeface="+mj-ea"/>
              </a:rPr>
              <a:t>library(</a:t>
            </a:r>
            <a:r>
              <a:rPr kumimoji="1" lang="en-US" altLang="ko-Kore-KR" sz="2400" b="1" dirty="0" err="1">
                <a:latin typeface="+mj-ea"/>
                <a:ea typeface="+mj-ea"/>
              </a:rPr>
              <a:t>dplyr</a:t>
            </a:r>
            <a:r>
              <a:rPr kumimoji="1" lang="en-US" altLang="ko-Kore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A20CBA-7361-771D-8FA2-70783D03EEC0}"/>
              </a:ext>
            </a:extLst>
          </p:cNvPr>
          <p:cNvSpPr txBox="1"/>
          <p:nvPr/>
        </p:nvSpPr>
        <p:spPr>
          <a:xfrm>
            <a:off x="444794" y="2967335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ore-KR" sz="2400" b="1" dirty="0" err="1">
                <a:latin typeface="+mj-ea"/>
                <a:ea typeface="+mj-ea"/>
              </a:rPr>
              <a:t>read.csv</a:t>
            </a:r>
            <a:r>
              <a:rPr kumimoji="1" lang="en-US" altLang="ko-Kore-KR" sz="2400" b="1" dirty="0">
                <a:latin typeface="+mj-ea"/>
                <a:ea typeface="+mj-ea"/>
              </a:rPr>
              <a:t>(</a:t>
            </a:r>
            <a:r>
              <a:rPr kumimoji="1" lang="en-US" altLang="ko-KR" sz="2400" b="1" dirty="0">
                <a:latin typeface="+mj-ea"/>
                <a:ea typeface="+mj-ea"/>
              </a:rPr>
              <a:t>“</a:t>
            </a:r>
            <a:r>
              <a:rPr kumimoji="1" lang="ko-KR" altLang="en-US" sz="2400" b="1" dirty="0">
                <a:latin typeface="+mj-ea"/>
                <a:ea typeface="+mj-ea"/>
              </a:rPr>
              <a:t>주소</a:t>
            </a:r>
            <a:r>
              <a:rPr kumimoji="1" lang="en-US" altLang="ko-KR" sz="2400" b="1" dirty="0">
                <a:latin typeface="+mj-ea"/>
                <a:ea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4A31E5-2C2A-70EC-AECF-DF464E46E10B}"/>
              </a:ext>
            </a:extLst>
          </p:cNvPr>
          <p:cNvSpPr txBox="1"/>
          <p:nvPr/>
        </p:nvSpPr>
        <p:spPr>
          <a:xfrm>
            <a:off x="444794" y="2190512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ore-KR" altLang="en-US" b="1" dirty="0">
                <a:solidFill>
                  <a:schemeClr val="bg1"/>
                </a:solidFill>
                <a:latin typeface="+mj-ea"/>
                <a:ea typeface="+mj-ea"/>
              </a:rPr>
              <a:t>사용할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패키지 선언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16754D-C0A1-EED1-4C70-A5130433686B}"/>
              </a:ext>
            </a:extLst>
          </p:cNvPr>
          <p:cNvSpPr txBox="1"/>
          <p:nvPr/>
        </p:nvSpPr>
        <p:spPr>
          <a:xfrm>
            <a:off x="444793" y="3467159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csv 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형식 데이터 불러오기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BED117-5598-F3FB-EA65-872F9483F4C0}"/>
              </a:ext>
            </a:extLst>
          </p:cNvPr>
          <p:cNvSpPr txBox="1"/>
          <p:nvPr/>
        </p:nvSpPr>
        <p:spPr>
          <a:xfrm>
            <a:off x="444792" y="4743806"/>
            <a:ext cx="4858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*</a:t>
            </a:r>
            <a:r>
              <a:rPr kumimoji="1" lang="en-US" altLang="ko-Kore-KR" b="1" dirty="0" err="1">
                <a:solidFill>
                  <a:schemeClr val="bg1"/>
                </a:solidFill>
                <a:latin typeface="+mj-ea"/>
                <a:ea typeface="+mj-ea"/>
              </a:rPr>
              <a:t>DataFrame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을 불러올 때는 변수명을 </a:t>
            </a:r>
            <a:r>
              <a:rPr kumimoji="1" lang="en-US" altLang="ko-KR" b="1" dirty="0" err="1">
                <a:solidFill>
                  <a:srgbClr val="FF0000"/>
                </a:solidFill>
                <a:latin typeface="+mj-ea"/>
                <a:ea typeface="+mj-ea"/>
              </a:rPr>
              <a:t>df</a:t>
            </a:r>
            <a:r>
              <a:rPr kumimoji="1"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, </a:t>
            </a:r>
            <a:r>
              <a:rPr kumimoji="1" lang="en-US" altLang="ko-KR" b="1" dirty="0" err="1">
                <a:solidFill>
                  <a:srgbClr val="FF0000"/>
                </a:solidFill>
                <a:latin typeface="+mj-ea"/>
                <a:ea typeface="+mj-ea"/>
              </a:rPr>
              <a:t>dataframe</a:t>
            </a:r>
            <a:r>
              <a:rPr kumimoji="1"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, data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등으로 하는 것이 일반적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31026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0F76775-5488-7CC2-7F30-A11994F4B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40" y="1392863"/>
            <a:ext cx="4858570" cy="534254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불러오기 및 요약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(read, head)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FAD4CE-8A71-A37D-A1AE-7500F12CC3F3}"/>
              </a:ext>
            </a:extLst>
          </p:cNvPr>
          <p:cNvSpPr txBox="1"/>
          <p:nvPr/>
        </p:nvSpPr>
        <p:spPr>
          <a:xfrm>
            <a:off x="444794" y="3116930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head(</a:t>
            </a:r>
            <a:r>
              <a:rPr kumimoji="1" lang="ko-KR" altLang="en-US" sz="2400" b="1" dirty="0">
                <a:latin typeface="+mj-ea"/>
                <a:ea typeface="+mj-ea"/>
              </a:rPr>
              <a:t>데이터명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BED117-5598-F3FB-EA65-872F9483F4C0}"/>
              </a:ext>
            </a:extLst>
          </p:cNvPr>
          <p:cNvSpPr txBox="1"/>
          <p:nvPr/>
        </p:nvSpPr>
        <p:spPr>
          <a:xfrm>
            <a:off x="444792" y="3616753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ore-KR" altLang="en-US" b="1" dirty="0">
                <a:solidFill>
                  <a:schemeClr val="bg1"/>
                </a:solidFill>
                <a:latin typeface="+mj-ea"/>
                <a:ea typeface="+mj-ea"/>
              </a:rPr>
              <a:t>데이터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요약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변수명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+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6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번째 행 까지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88646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56C484C-A606-502A-5208-07D7DB85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40" y="1392863"/>
            <a:ext cx="4858570" cy="534254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행과 열 추출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(filter, select)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A1939B-4947-ED56-6586-C99AC1C0837C}"/>
              </a:ext>
            </a:extLst>
          </p:cNvPr>
          <p:cNvSpPr txBox="1"/>
          <p:nvPr/>
        </p:nvSpPr>
        <p:spPr>
          <a:xfrm>
            <a:off x="530519" y="4259930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filter(</a:t>
            </a:r>
            <a:r>
              <a:rPr kumimoji="1" lang="ko-KR" altLang="en-US" sz="2400" b="1" dirty="0">
                <a:latin typeface="+mj-ea"/>
                <a:ea typeface="+mj-ea"/>
              </a:rPr>
              <a:t>추출조건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C99BD-EB09-6D23-9DA2-FB48496A5F17}"/>
              </a:ext>
            </a:extLst>
          </p:cNvPr>
          <p:cNvSpPr txBox="1"/>
          <p:nvPr/>
        </p:nvSpPr>
        <p:spPr>
          <a:xfrm>
            <a:off x="530517" y="4759753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조건에 부합하는 행 추출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3D4371-B724-DD62-9E1E-AD903F5D35D9}"/>
              </a:ext>
            </a:extLst>
          </p:cNvPr>
          <p:cNvSpPr txBox="1"/>
          <p:nvPr/>
        </p:nvSpPr>
        <p:spPr>
          <a:xfrm>
            <a:off x="530515" y="2676227"/>
            <a:ext cx="528449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변수선언 </a:t>
            </a:r>
            <a:r>
              <a:rPr kumimoji="1" lang="en-US" altLang="ko-KR" sz="2400" b="1" dirty="0">
                <a:latin typeface="+mj-ea"/>
                <a:ea typeface="+mj-ea"/>
              </a:rPr>
              <a:t>&lt;-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ko-KR" altLang="en-US" sz="2400" b="1" dirty="0" err="1">
                <a:latin typeface="+mj-ea"/>
                <a:ea typeface="+mj-ea"/>
              </a:rPr>
              <a:t>데이터프레임명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%&gt;%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B5C80-33C9-4ED1-9BFA-ACA8858BBAEF}"/>
              </a:ext>
            </a:extLst>
          </p:cNvPr>
          <p:cNvSpPr txBox="1"/>
          <p:nvPr/>
        </p:nvSpPr>
        <p:spPr>
          <a:xfrm>
            <a:off x="530517" y="3176050"/>
            <a:ext cx="4321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%&gt;%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파이프라인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lvl="1"/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코드 실행 순서 부여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lvl="1"/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복잡한 코드에서 용이함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75351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행과 열 추출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(filter, select)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비교연산자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457200" lvl="1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조건을 걸 때 사용</a:t>
            </a:r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A94EF44-CBF3-8FA7-5F47-1FF5E8C88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400" y="2884495"/>
            <a:ext cx="7061200" cy="328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979575-DE90-4E58-7B67-F40E42461A9C}"/>
              </a:ext>
            </a:extLst>
          </p:cNvPr>
          <p:cNvSpPr txBox="1"/>
          <p:nvPr/>
        </p:nvSpPr>
        <p:spPr>
          <a:xfrm>
            <a:off x="2565400" y="6173795"/>
            <a:ext cx="77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출처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" altLang="ko-KR" b="1" dirty="0">
                <a:solidFill>
                  <a:schemeClr val="bg1"/>
                </a:solidFill>
                <a:latin typeface="+mj-ea"/>
                <a:ea typeface="+mj-ea"/>
              </a:rPr>
              <a:t>http://</a:t>
            </a:r>
            <a:r>
              <a:rPr kumimoji="1" lang="en" altLang="ko-KR" b="1" dirty="0" err="1">
                <a:solidFill>
                  <a:schemeClr val="bg1"/>
                </a:solidFill>
                <a:latin typeface="+mj-ea"/>
                <a:ea typeface="+mj-ea"/>
              </a:rPr>
              <a:t>sti.kostat.go.kr</a:t>
            </a:r>
            <a:r>
              <a:rPr kumimoji="1" lang="en" altLang="ko-KR" b="1" dirty="0">
                <a:solidFill>
                  <a:schemeClr val="bg1"/>
                </a:solidFill>
                <a:latin typeface="+mj-ea"/>
                <a:ea typeface="+mj-ea"/>
              </a:rPr>
              <a:t>/window/2018a/main/2018_sum_10.html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05371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행과 열 추출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(filter, select)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논리연산자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457200" lvl="1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and, or, not</a:t>
            </a:r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3FBC020-A7A0-E61A-9594-8AF83FB4FE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958399"/>
              </p:ext>
            </p:extLst>
          </p:nvPr>
        </p:nvGraphicFramePr>
        <p:xfrm>
          <a:off x="1170762" y="2929269"/>
          <a:ext cx="4507024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53512">
                  <a:extLst>
                    <a:ext uri="{9D8B030D-6E8A-4147-A177-3AD203B41FA5}">
                      <a16:colId xmlns:a16="http://schemas.microsoft.com/office/drawing/2014/main" val="1045002029"/>
                    </a:ext>
                  </a:extLst>
                </a:gridCol>
                <a:gridCol w="2253512">
                  <a:extLst>
                    <a:ext uri="{9D8B030D-6E8A-4147-A177-3AD203B41FA5}">
                      <a16:colId xmlns:a16="http://schemas.microsoft.com/office/drawing/2014/main" val="3028670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논리연산자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548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&amp;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and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479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|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or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96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!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not</a:t>
                      </a:r>
                      <a:endParaRPr lang="ko-Kore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50304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FC7444C-B95E-CCCB-448C-5E1FD7BB9844}"/>
              </a:ext>
            </a:extLst>
          </p:cNvPr>
          <p:cNvSpPr txBox="1"/>
          <p:nvPr/>
        </p:nvSpPr>
        <p:spPr>
          <a:xfrm>
            <a:off x="6354978" y="2698436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filter(a&gt;1 &amp; b&lt;10)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64151F-AB7B-3F87-031B-7C0F961BBC6B}"/>
              </a:ext>
            </a:extLst>
          </p:cNvPr>
          <p:cNvSpPr txBox="1"/>
          <p:nvPr/>
        </p:nvSpPr>
        <p:spPr>
          <a:xfrm>
            <a:off x="6354977" y="3201915"/>
            <a:ext cx="4819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보다 크</a:t>
            </a:r>
            <a:r>
              <a:rPr kumimoji="1" lang="ko-KR" altLang="en-US" b="1" dirty="0">
                <a:solidFill>
                  <a:srgbClr val="FF0000"/>
                </a:solidFill>
                <a:latin typeface="+mj-ea"/>
                <a:ea typeface="+mj-ea"/>
              </a:rPr>
              <a:t>고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10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보다 작은 행 추출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4F5ED2-FF8E-0D1B-B57D-E311AB6B8725}"/>
              </a:ext>
            </a:extLst>
          </p:cNvPr>
          <p:cNvSpPr txBox="1"/>
          <p:nvPr/>
        </p:nvSpPr>
        <p:spPr>
          <a:xfrm>
            <a:off x="6354977" y="2236771"/>
            <a:ext cx="69440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Ex)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6C60B5-4B9A-14E6-CED1-A7FAC57363B0}"/>
              </a:ext>
            </a:extLst>
          </p:cNvPr>
          <p:cNvSpPr txBox="1"/>
          <p:nvPr/>
        </p:nvSpPr>
        <p:spPr>
          <a:xfrm>
            <a:off x="6354978" y="3749554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filter(a==1 | b!=10)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CE899A-7C7B-A69E-3B18-321836212314}"/>
              </a:ext>
            </a:extLst>
          </p:cNvPr>
          <p:cNvSpPr txBox="1"/>
          <p:nvPr/>
        </p:nvSpPr>
        <p:spPr>
          <a:xfrm>
            <a:off x="6354977" y="4253033"/>
            <a:ext cx="4819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  <a:latin typeface="+mj-ea"/>
                <a:ea typeface="+mj-ea"/>
              </a:rPr>
              <a:t>이거나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10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이 아닌 행 추출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37969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B58588A-9A0D-322F-6EC6-C44E8B1FB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40" y="1392863"/>
            <a:ext cx="4858570" cy="534254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행과 열 추출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(filter, select)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8C4DFA-5B00-C488-BCDA-A1D13767227F}"/>
              </a:ext>
            </a:extLst>
          </p:cNvPr>
          <p:cNvSpPr txBox="1"/>
          <p:nvPr/>
        </p:nvSpPr>
        <p:spPr>
          <a:xfrm>
            <a:off x="626212" y="3198167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select(“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1”,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“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2”)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A0F753-70C3-0730-CAB3-9EE59ABB68EF}"/>
              </a:ext>
            </a:extLst>
          </p:cNvPr>
          <p:cNvSpPr txBox="1"/>
          <p:nvPr/>
        </p:nvSpPr>
        <p:spPr>
          <a:xfrm>
            <a:off x="626210" y="3697990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컬럼명인 컬럼 추출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FD42CF-0B94-6363-3E8F-AC1352659ABA}"/>
              </a:ext>
            </a:extLst>
          </p:cNvPr>
          <p:cNvSpPr txBox="1"/>
          <p:nvPr/>
        </p:nvSpPr>
        <p:spPr>
          <a:xfrm>
            <a:off x="626210" y="2669033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select(“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89877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7B102BD-B4F9-1E32-C2BA-8469B4458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8" y="1392862"/>
            <a:ext cx="4858571" cy="534254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정렬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(arrange)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886AB-854B-3E46-D775-5C8F8642F9CE}"/>
              </a:ext>
            </a:extLst>
          </p:cNvPr>
          <p:cNvSpPr txBox="1"/>
          <p:nvPr/>
        </p:nvSpPr>
        <p:spPr>
          <a:xfrm>
            <a:off x="640496" y="4222679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arrange(desc(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CB49D93-211C-16F0-0514-BC171B78D3F8}"/>
              </a:ext>
            </a:extLst>
          </p:cNvPr>
          <p:cNvSpPr txBox="1"/>
          <p:nvPr/>
        </p:nvSpPr>
        <p:spPr>
          <a:xfrm>
            <a:off x="640496" y="3474967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변수의 값 순서대로 정렬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desc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를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붙이면 역으로 정렬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1A8034-D7DD-9F12-DB4A-E4D4B39881D7}"/>
              </a:ext>
            </a:extLst>
          </p:cNvPr>
          <p:cNvSpPr txBox="1"/>
          <p:nvPr/>
        </p:nvSpPr>
        <p:spPr>
          <a:xfrm>
            <a:off x="640497" y="2911921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arrange(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6505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5CFB0-BE58-2A67-3C00-A8F17595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계획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CF8F337-4A89-F7EF-2737-FB7A47610A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2657261"/>
              </p:ext>
            </p:extLst>
          </p:nvPr>
        </p:nvGraphicFramePr>
        <p:xfrm>
          <a:off x="2526507" y="1690688"/>
          <a:ext cx="713898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3988900536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728816911"/>
                    </a:ext>
                  </a:extLst>
                </a:gridCol>
                <a:gridCol w="4193380">
                  <a:extLst>
                    <a:ext uri="{9D8B030D-6E8A-4147-A177-3AD203B41FA5}">
                      <a16:colId xmlns:a16="http://schemas.microsoft.com/office/drawing/2014/main" val="25423227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752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Intro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소개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설치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807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2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(1)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모집단과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표본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기술통계량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588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3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(2)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변수의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종류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가설과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오류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분석절차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84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4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59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5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시각화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다양한 종류의 그래프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5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6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t-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Chi-square 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Median Polish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708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7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회귀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분석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선형회귀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다중선형회귀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로지스틱회귀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66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8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군집분석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K-means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9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판별분석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DA, MDA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394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10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주성분분석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PCA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1555"/>
                  </a:ext>
                </a:extLst>
              </a:tr>
            </a:tbl>
          </a:graphicData>
        </a:graphic>
      </p:graphicFrame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F25EFDD1-F70F-A58E-3CF0-05B322A8FE3A}"/>
              </a:ext>
            </a:extLst>
          </p:cNvPr>
          <p:cNvCxnSpPr/>
          <p:nvPr/>
        </p:nvCxnSpPr>
        <p:spPr>
          <a:xfrm>
            <a:off x="2526507" y="2217683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80444444-C4AC-EFAF-74F8-B8A5B3817483}"/>
              </a:ext>
            </a:extLst>
          </p:cNvPr>
          <p:cNvCxnSpPr/>
          <p:nvPr/>
        </p:nvCxnSpPr>
        <p:spPr>
          <a:xfrm>
            <a:off x="2526507" y="2604259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6C425BA4-DCB1-65DC-2059-8C98D542A0C7}"/>
              </a:ext>
            </a:extLst>
          </p:cNvPr>
          <p:cNvCxnSpPr/>
          <p:nvPr/>
        </p:nvCxnSpPr>
        <p:spPr>
          <a:xfrm>
            <a:off x="2526508" y="2974374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412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397AD30-8149-2C9F-2A1D-0D906881B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7" y="1392860"/>
            <a:ext cx="4858572" cy="534254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합치기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(join, bind)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5C6779-9E18-AD4B-0663-C230EFC376DA}"/>
              </a:ext>
            </a:extLst>
          </p:cNvPr>
          <p:cNvSpPr txBox="1"/>
          <p:nvPr/>
        </p:nvSpPr>
        <p:spPr>
          <a:xfrm>
            <a:off x="640496" y="4222679"/>
            <a:ext cx="526024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left.join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en-US" altLang="ko-KR" sz="2400" b="1" dirty="0">
                <a:latin typeface="+mj-ea"/>
              </a:rPr>
              <a:t>A, B, by=“</a:t>
            </a:r>
            <a:r>
              <a:rPr kumimoji="1" lang="ko-KR" altLang="en-US" sz="2400" b="1" dirty="0">
                <a:latin typeface="+mj-ea"/>
              </a:rPr>
              <a:t>공통</a:t>
            </a:r>
            <a:r>
              <a:rPr kumimoji="1" lang="en-US" altLang="ko-KR" sz="2400" b="1" dirty="0">
                <a:latin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A4754-4883-235D-0C33-4160922F9823}"/>
              </a:ext>
            </a:extLst>
          </p:cNvPr>
          <p:cNvSpPr txBox="1"/>
          <p:nvPr/>
        </p:nvSpPr>
        <p:spPr>
          <a:xfrm>
            <a:off x="640496" y="3474967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모든 행렬 결합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공란은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NA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처리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4AB00F-F294-14CA-8021-6B97BEF3A1AF}"/>
              </a:ext>
            </a:extLst>
          </p:cNvPr>
          <p:cNvSpPr txBox="1"/>
          <p:nvPr/>
        </p:nvSpPr>
        <p:spPr>
          <a:xfrm>
            <a:off x="640497" y="2911921"/>
            <a:ext cx="526024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full_join</a:t>
            </a:r>
            <a:r>
              <a:rPr kumimoji="1" lang="en-US" altLang="ko-KR" sz="2400" b="1" dirty="0">
                <a:latin typeface="+mj-ea"/>
                <a:ea typeface="+mj-ea"/>
              </a:rPr>
              <a:t>(A, B, by=“</a:t>
            </a:r>
            <a:r>
              <a:rPr kumimoji="1" lang="ko-KR" altLang="en-US" sz="2400" b="1" dirty="0">
                <a:latin typeface="+mj-ea"/>
                <a:ea typeface="+mj-ea"/>
              </a:rPr>
              <a:t>공통</a:t>
            </a:r>
            <a:r>
              <a:rPr kumimoji="1" lang="en-US" altLang="ko-KR" sz="2400" b="1" dirty="0">
                <a:latin typeface="+mj-ea"/>
                <a:ea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7EC9D-F7AB-A643-8F42-E8585EB41658}"/>
              </a:ext>
            </a:extLst>
          </p:cNvPr>
          <p:cNvSpPr txBox="1"/>
          <p:nvPr/>
        </p:nvSpPr>
        <p:spPr>
          <a:xfrm>
            <a:off x="640495" y="4785725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 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동일 열 기준 결합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공란은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NA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처리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9917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9D0FC12-A2E5-D3E3-3941-FE866B2B8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7" y="1392859"/>
            <a:ext cx="4858572" cy="534254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합치기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(join, bind)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92637D-5863-80F2-DC4C-4029B8497F47}"/>
              </a:ext>
            </a:extLst>
          </p:cNvPr>
          <p:cNvSpPr txBox="1"/>
          <p:nvPr/>
        </p:nvSpPr>
        <p:spPr>
          <a:xfrm>
            <a:off x="640496" y="4222679"/>
            <a:ext cx="373147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bind_cols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en-US" altLang="ko-KR" sz="2400" b="1" dirty="0">
                <a:latin typeface="+mj-ea"/>
              </a:rPr>
              <a:t>A, B)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F67C9-6DCC-E63D-653A-E32608DCBEA2}"/>
              </a:ext>
            </a:extLst>
          </p:cNvPr>
          <p:cNvSpPr txBox="1"/>
          <p:nvPr/>
        </p:nvSpPr>
        <p:spPr>
          <a:xfrm>
            <a:off x="640496" y="3474967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두 데이터프레임에 모두 있는 값을 합쳐서 결합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BFD8D-E8CB-D337-0A90-4735E7A2DA70}"/>
              </a:ext>
            </a:extLst>
          </p:cNvPr>
          <p:cNvSpPr txBox="1"/>
          <p:nvPr/>
        </p:nvSpPr>
        <p:spPr>
          <a:xfrm>
            <a:off x="640498" y="2911921"/>
            <a:ext cx="37314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inner_join</a:t>
            </a:r>
            <a:r>
              <a:rPr kumimoji="1" lang="en-US" altLang="ko-KR" sz="2400" b="1" dirty="0">
                <a:latin typeface="+mj-ea"/>
                <a:ea typeface="+mj-ea"/>
              </a:rPr>
              <a:t>(A, B)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E92070-2A6A-895A-3787-739E0BBA0B24}"/>
              </a:ext>
            </a:extLst>
          </p:cNvPr>
          <p:cNvSpPr txBox="1"/>
          <p:nvPr/>
        </p:nvSpPr>
        <p:spPr>
          <a:xfrm>
            <a:off x="640495" y="4785725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 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에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전체를 결합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8877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C7D4886-5A8A-6295-AFBC-B26B02B16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6" y="1392857"/>
            <a:ext cx="4858573" cy="534254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합치기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(join, bind)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92637D-5863-80F2-DC4C-4029B8497F47}"/>
              </a:ext>
            </a:extLst>
          </p:cNvPr>
          <p:cNvSpPr txBox="1"/>
          <p:nvPr/>
        </p:nvSpPr>
        <p:spPr>
          <a:xfrm>
            <a:off x="254728" y="4222679"/>
            <a:ext cx="564600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bind_rows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en-US" altLang="ko-KR" sz="2400" b="1" dirty="0">
                <a:latin typeface="+mj-ea"/>
              </a:rPr>
              <a:t>A, B, .id=“</a:t>
            </a:r>
            <a:r>
              <a:rPr kumimoji="1" lang="ko-KR" altLang="en-US" sz="2400" b="1" dirty="0" err="1">
                <a:latin typeface="+mj-ea"/>
              </a:rPr>
              <a:t>변수명</a:t>
            </a:r>
            <a:r>
              <a:rPr kumimoji="1" lang="en-US" altLang="ko-KR" sz="2400" b="1" dirty="0">
                <a:latin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F67C9-6DCC-E63D-653A-E32608DCBEA2}"/>
              </a:ext>
            </a:extLst>
          </p:cNvPr>
          <p:cNvSpPr txBox="1"/>
          <p:nvPr/>
        </p:nvSpPr>
        <p:spPr>
          <a:xfrm>
            <a:off x="254728" y="3474967"/>
            <a:ext cx="432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에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행을 추가하여 결합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열 수가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일치해야함</a:t>
            </a:r>
            <a:endParaRPr kumimoji="1" lang="ko-Kore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BFD8D-E8CB-D337-0A90-4735E7A2DA70}"/>
              </a:ext>
            </a:extLst>
          </p:cNvPr>
          <p:cNvSpPr txBox="1"/>
          <p:nvPr/>
        </p:nvSpPr>
        <p:spPr>
          <a:xfrm>
            <a:off x="254730" y="2911921"/>
            <a:ext cx="37314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dplyr</a:t>
            </a:r>
            <a:r>
              <a:rPr kumimoji="1" lang="en-US" altLang="ko-KR" sz="2400" b="1" dirty="0">
                <a:latin typeface="+mj-ea"/>
                <a:ea typeface="+mj-ea"/>
              </a:rPr>
              <a:t>::</a:t>
            </a:r>
            <a:r>
              <a:rPr kumimoji="1" lang="en-US" altLang="ko-KR" sz="2400" b="1" dirty="0" err="1">
                <a:latin typeface="+mj-ea"/>
                <a:ea typeface="+mj-ea"/>
              </a:rPr>
              <a:t>bind_rows</a:t>
            </a:r>
            <a:r>
              <a:rPr kumimoji="1" lang="en-US" altLang="ko-KR" sz="2400" b="1" dirty="0">
                <a:latin typeface="+mj-ea"/>
                <a:ea typeface="+mj-ea"/>
              </a:rPr>
              <a:t>(A, B)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E92070-2A6A-895A-3787-739E0BBA0B24}"/>
              </a:ext>
            </a:extLst>
          </p:cNvPr>
          <p:cNvSpPr txBox="1"/>
          <p:nvPr/>
        </p:nvSpPr>
        <p:spPr>
          <a:xfrm>
            <a:off x="254727" y="4785725"/>
            <a:ext cx="4321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</a:rPr>
              <a:t>A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에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</a:rPr>
              <a:t>B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행을 추가하여 결합하며 각 데이터에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속했었다는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</a:rPr>
              <a:t>id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를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부여</a:t>
            </a:r>
            <a:endParaRPr kumimoji="1" lang="en-US" altLang="ko-KR" b="1" dirty="0">
              <a:solidFill>
                <a:schemeClr val="bg1"/>
              </a:solidFill>
              <a:latin typeface="+mj-ea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+mj-ea"/>
              </a:rPr>
              <a:t>-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열 수가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일치해야함</a:t>
            </a:r>
            <a:endParaRPr kumimoji="1" lang="ko-Kore-KR" altLang="en-US" b="1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68597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결측값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C6A905F1-A425-023B-6E0E-531AE9AF6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제거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na.rm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= TRUE, omit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등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대체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round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방치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859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B16DE75-AC53-8CAD-6647-64C0F033B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5" y="1392857"/>
            <a:ext cx="4858574" cy="534254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결측값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92637D-5863-80F2-DC4C-4029B8497F47}"/>
              </a:ext>
            </a:extLst>
          </p:cNvPr>
          <p:cNvSpPr txBox="1"/>
          <p:nvPr/>
        </p:nvSpPr>
        <p:spPr>
          <a:xfrm>
            <a:off x="626203" y="3422579"/>
            <a:ext cx="373148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sum(</a:t>
            </a:r>
            <a:r>
              <a:rPr kumimoji="1" lang="en-US" altLang="ko-KR" sz="2400" b="1" dirty="0" err="1">
                <a:latin typeface="+mj-ea"/>
                <a:ea typeface="+mj-ea"/>
              </a:rPr>
              <a:t>is.na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F67C9-6DCC-E63D-653A-E32608DCBEA2}"/>
              </a:ext>
            </a:extLst>
          </p:cNvPr>
          <p:cNvSpPr txBox="1"/>
          <p:nvPr/>
        </p:nvSpPr>
        <p:spPr>
          <a:xfrm>
            <a:off x="626203" y="2674867"/>
            <a:ext cx="447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확인 </a:t>
            </a:r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ore-KR" altLang="en-US" b="1" dirty="0">
                <a:solidFill>
                  <a:schemeClr val="bg1"/>
                </a:solidFill>
                <a:latin typeface="+mj-ea"/>
                <a:ea typeface="+mj-ea"/>
              </a:rPr>
              <a:t>결측치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부분 </a:t>
            </a:r>
            <a:r>
              <a:rPr kumimoji="1"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TRUE 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표기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BFD8D-E8CB-D337-0A90-4735E7A2DA70}"/>
              </a:ext>
            </a:extLst>
          </p:cNvPr>
          <p:cNvSpPr txBox="1"/>
          <p:nvPr/>
        </p:nvSpPr>
        <p:spPr>
          <a:xfrm>
            <a:off x="626205" y="2111821"/>
            <a:ext cx="37314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is.na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E92070-2A6A-895A-3787-739E0BBA0B24}"/>
              </a:ext>
            </a:extLst>
          </p:cNvPr>
          <p:cNvSpPr txBox="1"/>
          <p:nvPr/>
        </p:nvSpPr>
        <p:spPr>
          <a:xfrm>
            <a:off x="626202" y="3985625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결측치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갯수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확인</a:t>
            </a:r>
            <a:endParaRPr kumimoji="1" lang="ko-Kore-KR" altLang="en-US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0A4A1A-3536-D44A-6ADE-1E283A38BAF6}"/>
              </a:ext>
            </a:extLst>
          </p:cNvPr>
          <p:cNvSpPr txBox="1"/>
          <p:nvPr/>
        </p:nvSpPr>
        <p:spPr>
          <a:xfrm>
            <a:off x="626203" y="4733337"/>
            <a:ext cx="373148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 </a:t>
            </a:r>
            <a:r>
              <a:rPr kumimoji="1" lang="en-US" altLang="ko-KR" sz="2400" b="1" dirty="0" err="1">
                <a:latin typeface="+mj-ea"/>
                <a:ea typeface="+mj-ea"/>
              </a:rPr>
              <a:t>na.rm</a:t>
            </a:r>
            <a:r>
              <a:rPr kumimoji="1" lang="en-US" altLang="ko-KR" sz="2400" b="1" dirty="0">
                <a:latin typeface="+mj-ea"/>
                <a:ea typeface="+mj-ea"/>
              </a:rPr>
              <a:t> = TRUE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48DA6A-41BC-EE55-F4DD-272AD9818898}"/>
              </a:ext>
            </a:extLst>
          </p:cNvPr>
          <p:cNvSpPr txBox="1"/>
          <p:nvPr/>
        </p:nvSpPr>
        <p:spPr>
          <a:xfrm>
            <a:off x="626202" y="5296383"/>
            <a:ext cx="432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</a:rPr>
              <a:t>결측치만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</a:rPr>
              <a:t> 전부 제거 옵션 활성화</a:t>
            </a:r>
            <a:endParaRPr kumimoji="1" lang="ko-Kore-KR" altLang="en-US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480A87-4D37-E2F4-92AB-C7257E83D494}"/>
              </a:ext>
            </a:extLst>
          </p:cNvPr>
          <p:cNvSpPr/>
          <p:nvPr/>
        </p:nvSpPr>
        <p:spPr>
          <a:xfrm>
            <a:off x="6613452" y="5826642"/>
            <a:ext cx="2339162" cy="31897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808516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FCAE72-99F7-DD42-1F60-DA63B1491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5" y="1392857"/>
            <a:ext cx="4858574" cy="534254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결측값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F67C9-6DCC-E63D-653A-E32608DCBEA2}"/>
              </a:ext>
            </a:extLst>
          </p:cNvPr>
          <p:cNvSpPr txBox="1"/>
          <p:nvPr/>
        </p:nvSpPr>
        <p:spPr>
          <a:xfrm>
            <a:off x="1010342" y="3992046"/>
            <a:ext cx="447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결측치가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포함된 행 전부 제거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BFD8D-E8CB-D337-0A90-4735E7A2DA70}"/>
              </a:ext>
            </a:extLst>
          </p:cNvPr>
          <p:cNvSpPr txBox="1"/>
          <p:nvPr/>
        </p:nvSpPr>
        <p:spPr>
          <a:xfrm>
            <a:off x="1010344" y="3429000"/>
            <a:ext cx="37314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na.omit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6A2CA8-B0A5-CADD-2852-6EEE443B8B85}"/>
              </a:ext>
            </a:extLst>
          </p:cNvPr>
          <p:cNvSpPr/>
          <p:nvPr/>
        </p:nvSpPr>
        <p:spPr>
          <a:xfrm>
            <a:off x="6018536" y="4933507"/>
            <a:ext cx="658712" cy="255182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6210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2FFED4-41A3-5FD8-552D-1B811403E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535" y="1392857"/>
            <a:ext cx="4858574" cy="53425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결측값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F67C9-6DCC-E63D-653A-E32608DCBEA2}"/>
              </a:ext>
            </a:extLst>
          </p:cNvPr>
          <p:cNvSpPr txBox="1"/>
          <p:nvPr/>
        </p:nvSpPr>
        <p:spPr>
          <a:xfrm>
            <a:off x="106327" y="4028379"/>
            <a:ext cx="447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결측치를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변환값으로</a:t>
            </a:r>
            <a:r>
              <a:rPr kumimoji="1"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대체</a:t>
            </a:r>
            <a:endParaRPr kumimoji="1"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8BFD8D-E8CB-D337-0A90-4735E7A2DA70}"/>
              </a:ext>
            </a:extLst>
          </p:cNvPr>
          <p:cNvSpPr txBox="1"/>
          <p:nvPr/>
        </p:nvSpPr>
        <p:spPr>
          <a:xfrm>
            <a:off x="106327" y="2716619"/>
            <a:ext cx="5751958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데이터</a:t>
            </a:r>
            <a:r>
              <a:rPr kumimoji="1" lang="en-US" altLang="ko-KR" sz="2400" b="1" dirty="0">
                <a:latin typeface="+mj-ea"/>
                <a:ea typeface="+mj-ea"/>
              </a:rPr>
              <a:t>$</a:t>
            </a:r>
            <a:r>
              <a:rPr kumimoji="1" lang="ko-KR" altLang="en-US" sz="2400" b="1" dirty="0">
                <a:latin typeface="+mj-ea"/>
                <a:ea typeface="+mj-ea"/>
              </a:rPr>
              <a:t>변수 </a:t>
            </a:r>
            <a:r>
              <a:rPr kumimoji="1" lang="en-US" altLang="ko-KR" sz="2400" b="1" dirty="0">
                <a:latin typeface="+mj-ea"/>
                <a:ea typeface="+mj-ea"/>
              </a:rPr>
              <a:t>&lt;-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ifelse</a:t>
            </a:r>
            <a:r>
              <a:rPr kumimoji="1" lang="en-US" altLang="ko-KR" sz="2400" b="1" dirty="0">
                <a:latin typeface="+mj-ea"/>
                <a:ea typeface="+mj-ea"/>
              </a:rPr>
              <a:t>(!</a:t>
            </a:r>
            <a:r>
              <a:rPr kumimoji="1" lang="en-US" altLang="ko-KR" sz="2400" b="1" dirty="0" err="1">
                <a:latin typeface="+mj-ea"/>
                <a:ea typeface="+mj-ea"/>
              </a:rPr>
              <a:t>is.na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$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), 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$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, round(</a:t>
            </a:r>
            <a:r>
              <a:rPr kumimoji="1" lang="ko-KR" altLang="en-US" sz="2400" b="1" dirty="0" err="1">
                <a:latin typeface="+mj-ea"/>
                <a:ea typeface="+mj-ea"/>
              </a:rPr>
              <a:t>변환값</a:t>
            </a:r>
            <a:r>
              <a:rPr kumimoji="1" lang="en-US" altLang="ko-KR" sz="2400" b="1" dirty="0">
                <a:latin typeface="+mj-ea"/>
                <a:ea typeface="+mj-ea"/>
              </a:rPr>
              <a:t>, 2))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DC9A1D7-F703-002B-653C-F44F93A0D4BF}"/>
              </a:ext>
            </a:extLst>
          </p:cNvPr>
          <p:cNvSpPr/>
          <p:nvPr/>
        </p:nvSpPr>
        <p:spPr>
          <a:xfrm>
            <a:off x="7272670" y="5582092"/>
            <a:ext cx="435935" cy="36150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19799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75CC2-E61A-FCD9-2138-A3F048FCE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복습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463BDB-754A-4184-DC30-AE6517CC0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변수의 종류에는 무엇이 있는지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로 변수의 종류를 파악할 수 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가설과 검정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오류가 무엇인지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분석 절차에 대해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1092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(Data Processing)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전처리는 데이터를 분석하기 위한 최적의 형태로 조작하는 행위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데이터의 상태와 가치를 파악하고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정확성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과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적시성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최대화 해야함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필터링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통합 등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수집을 잘하면 데이터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전처리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과정이 순조로움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360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(Data Processing)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 패키지 설치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dplyr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불러오기 및 요약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(read, head)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행과 열 추출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(filter, select)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정렬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(arrange)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합치기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(join, bind)</a:t>
            </a:r>
          </a:p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결측값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na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…</a:t>
            </a: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5357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전처리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(Data Processing)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4903DC-3628-298D-A306-3B58D3F86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843" y="1334530"/>
            <a:ext cx="9008313" cy="572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9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 패키지 설치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dplyr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dplyr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 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데이터프레임 조작을 위한 함수 패키지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직관적이고 사용자 친화적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빠른 처리 속도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메모리 소모가 적음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불필요한 객체 생성이 적음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8" name="Picture 4" descr="Rでのfilter関数を使った行の絞り込み方［文字列の部分一致（dplyr）］">
            <a:extLst>
              <a:ext uri="{FF2B5EF4-FFF2-40B4-BE49-F238E27FC236}">
                <a16:creationId xmlns:a16="http://schemas.microsoft.com/office/drawing/2014/main" id="{71837469-A743-13D9-F50A-63BB16EEB3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23" b="93763" l="9780" r="89976">
                        <a14:foregroundMark x1="45477" y1="8249" x2="44254" y2="8652"/>
                        <a14:foregroundMark x1="47433" y1="3823" x2="47433" y2="3823"/>
                        <a14:foregroundMark x1="36919" y1="34406" x2="56357" y2="39235"/>
                        <a14:foregroundMark x1="53912" y1="28571" x2="48900" y2="52716"/>
                        <a14:foregroundMark x1="42787" y1="27565" x2="44499" y2="54930"/>
                        <a14:foregroundMark x1="43888" y1="22334" x2="55134" y2="57948"/>
                        <a14:foregroundMark x1="45477" y1="33400" x2="61614" y2="40443"/>
                        <a14:foregroundMark x1="38998" y1="44869" x2="54401" y2="51308"/>
                        <a14:foregroundMark x1="54401" y1="51308" x2="49389" y2="34608"/>
                        <a14:foregroundMark x1="49389" y1="34608" x2="49267" y2="34406"/>
                        <a14:foregroundMark x1="40098" y1="40644" x2="51589" y2="50101"/>
                        <a14:foregroundMark x1="48900" y1="45875" x2="54890" y2="57545"/>
                        <a14:foregroundMark x1="54890" y1="57545" x2="54890" y2="57545"/>
                        <a14:foregroundMark x1="56357" y1="45473" x2="56357" y2="56942"/>
                        <a14:foregroundMark x1="58557" y1="60966" x2="50122" y2="65795"/>
                        <a14:foregroundMark x1="36064" y1="59960" x2="46944" y2="64789"/>
                        <a14:foregroundMark x1="53301" y1="84507" x2="48411" y2="937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73" r="25149"/>
          <a:stretch/>
        </p:blipFill>
        <p:spPr bwMode="auto">
          <a:xfrm>
            <a:off x="8294916" y="2277720"/>
            <a:ext cx="3483428" cy="389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390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 패키지 설치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dplyr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우리는 이미 설치했습니다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A348A0-C5BF-9BE3-7324-687DC6930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094" y="2235994"/>
            <a:ext cx="42037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D41E5C-812E-B4CA-4A11-982CB77CA667}"/>
              </a:ext>
            </a:extLst>
          </p:cNvPr>
          <p:cNvSpPr txBox="1"/>
          <p:nvPr/>
        </p:nvSpPr>
        <p:spPr>
          <a:xfrm>
            <a:off x="7087281" y="2684010"/>
            <a:ext cx="59503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ore-KR" altLang="en-US" sz="1600" dirty="0"/>
              <a:t>설치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B33819-BA7E-1CD0-7CBC-69C31F92CC3D}"/>
              </a:ext>
            </a:extLst>
          </p:cNvPr>
          <p:cNvSpPr txBox="1"/>
          <p:nvPr/>
        </p:nvSpPr>
        <p:spPr>
          <a:xfrm>
            <a:off x="6533246" y="3009996"/>
            <a:ext cx="59503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ore-KR" altLang="en-US" sz="1600" dirty="0"/>
              <a:t>되어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52FF55-714B-404B-3DDD-B734106A70CD}"/>
              </a:ext>
            </a:extLst>
          </p:cNvPr>
          <p:cNvSpPr txBox="1"/>
          <p:nvPr/>
        </p:nvSpPr>
        <p:spPr>
          <a:xfrm>
            <a:off x="838199" y="2849622"/>
            <a:ext cx="43216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ore-KR" sz="2400" b="1" dirty="0" err="1">
                <a:latin typeface="+mj-ea"/>
                <a:ea typeface="+mj-ea"/>
              </a:rPr>
              <a:t>intall.packages</a:t>
            </a:r>
            <a:r>
              <a:rPr kumimoji="1" lang="en-US" altLang="ko-Kore-KR" sz="2400" b="1" dirty="0">
                <a:latin typeface="+mj-ea"/>
                <a:ea typeface="+mj-ea"/>
              </a:rPr>
              <a:t>(“</a:t>
            </a:r>
            <a:r>
              <a:rPr kumimoji="1" lang="en-US" altLang="ko-Kore-KR" sz="2400" b="1" dirty="0" err="1">
                <a:latin typeface="+mj-ea"/>
                <a:ea typeface="+mj-ea"/>
              </a:rPr>
              <a:t>dplyr</a:t>
            </a:r>
            <a:r>
              <a:rPr kumimoji="1" lang="en-US" altLang="ko-Kore-KR" sz="2400" b="1" dirty="0">
                <a:latin typeface="+mj-ea"/>
                <a:ea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72694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 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에서 사용하는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표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형태의 자료형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다양한 종류의 변수를 사용 가능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내장된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엑셀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이라고 생각하면 이해하기 쉬움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첫 번째 행은 </a:t>
            </a:r>
            <a:r>
              <a:rPr kumimoji="1" lang="ko-KR" altLang="en-US" dirty="0" err="1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변수명</a:t>
            </a:r>
            <a:r>
              <a:rPr kumimoji="1" lang="en-US" altLang="ko-KR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이후 행은 값</a:t>
            </a:r>
            <a:endParaRPr kumimoji="1" lang="en-US" altLang="ko-KR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비슷한 자료구조로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matrix,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list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 있지만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matrix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는 한 가지 종류의 변수만 사용 가능하고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list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는 표 형태가 아님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통해 새로운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만들어낼 수도 있지만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고고학자료를 분석할 때는 사용할 일이 거의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Excel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파일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.CSV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변환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에서 </a:t>
            </a:r>
            <a:r>
              <a:rPr kumimoji="1" lang="en-US" altLang="ko-KR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DataFrame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형식으로 불러옴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334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7722</TotalTime>
  <Words>949</Words>
  <Application>Microsoft Macintosh PowerPoint</Application>
  <PresentationFormat>와이드스크린</PresentationFormat>
  <Paragraphs>170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Apple SD Gothic Neo</vt:lpstr>
      <vt:lpstr>BM HANNA Pro OTF</vt:lpstr>
      <vt:lpstr>맑은 고딕</vt:lpstr>
      <vt:lpstr>Arial</vt:lpstr>
      <vt:lpstr>Calibri</vt:lpstr>
      <vt:lpstr>Calibri Light</vt:lpstr>
      <vt:lpstr>Office 테마</vt:lpstr>
      <vt:lpstr>고고학 자료 통계분석</vt:lpstr>
      <vt:lpstr>계획</vt:lpstr>
      <vt:lpstr>복습</vt:lpstr>
      <vt:lpstr>데이터 전처리(Data Processing)</vt:lpstr>
      <vt:lpstr>데이터 전처리(Data Processing)</vt:lpstr>
      <vt:lpstr>데이터 전처리(Data Processing)</vt:lpstr>
      <vt:lpstr>사용 패키지 설치(dplyr)</vt:lpstr>
      <vt:lpstr>사용 패키지 설치(dplyr)</vt:lpstr>
      <vt:lpstr>R의 DataFrame</vt:lpstr>
      <vt:lpstr>R의 DataFrame</vt:lpstr>
      <vt:lpstr>R의 DataFrame</vt:lpstr>
      <vt:lpstr>R의 DataFrame</vt:lpstr>
      <vt:lpstr>데이터 불러오기 및 요약(read, head)</vt:lpstr>
      <vt:lpstr>데이터 불러오기 및 요약(read, head)</vt:lpstr>
      <vt:lpstr>행과 열 추출(filter, select)</vt:lpstr>
      <vt:lpstr>행과 열 추출(filter, select)</vt:lpstr>
      <vt:lpstr>행과 열 추출(filter, select)</vt:lpstr>
      <vt:lpstr>행과 열 추출(filter, select)</vt:lpstr>
      <vt:lpstr>정렬(arrange)</vt:lpstr>
      <vt:lpstr>데이터 합치기(join, bind)</vt:lpstr>
      <vt:lpstr>데이터 합치기(join, bind)</vt:lpstr>
      <vt:lpstr>데이터 합치기(join, bind)</vt:lpstr>
      <vt:lpstr>결측값 처리(na)</vt:lpstr>
      <vt:lpstr>결측값 처리(na)</vt:lpstr>
      <vt:lpstr>결측값 처리(na)</vt:lpstr>
      <vt:lpstr>결측값 처리(na)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 자료 통계분석</dc:title>
  <dc:creator>dong dong</dc:creator>
  <cp:lastModifiedBy>dong dong</cp:lastModifiedBy>
  <cp:revision>31</cp:revision>
  <dcterms:created xsi:type="dcterms:W3CDTF">2022-05-23T02:10:10Z</dcterms:created>
  <dcterms:modified xsi:type="dcterms:W3CDTF">2022-06-13T11:53:44Z</dcterms:modified>
</cp:coreProperties>
</file>

<file path=docProps/thumbnail.jpeg>
</file>